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19"/>
  </p:notesMasterIdLst>
  <p:sldIdLst>
    <p:sldId id="256" r:id="rId2"/>
    <p:sldId id="257" r:id="rId3"/>
    <p:sldId id="258" r:id="rId4"/>
    <p:sldId id="259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70" r:id="rId14"/>
    <p:sldId id="271" r:id="rId15"/>
    <p:sldId id="272" r:id="rId16"/>
    <p:sldId id="273" r:id="rId17"/>
    <p:sldId id="274" r:id="rId18"/>
  </p:sldIdLst>
  <p:sldSz cx="12192000" cy="6858000"/>
  <p:notesSz cx="6858000" cy="12192000"/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826639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869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slide" Target="../slides/slide13.xml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96cf5f00099289cf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2350008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803904"/>
            <a:ext cx="768096" cy="768096"/>
          </a:xfrm>
          <a:prstGeom prst="rect">
            <a:avLst/>
          </a:prstGeom>
        </p:spPr>
      </p:pic>
      <p:sp>
        <p:nvSpPr>
          <p:cNvPr id="6" name="MasterShapeName"/>
          <p:cNvSpPr/>
          <p:nvPr/>
        </p:nvSpPr>
        <p:spPr>
          <a:xfrm>
            <a:off x="5504688" y="2350008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7" name="MasterShapeName"/>
          <p:cNvSpPr/>
          <p:nvPr/>
        </p:nvSpPr>
        <p:spPr>
          <a:xfrm>
            <a:off x="5504688" y="3803904"/>
            <a:ext cx="768096" cy="768096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8" name="MasterShapeName?linknodeid=2e46cf1a0&amp;color=RGB(0,96,96)">
            <a:hlinkClick r:id="rId6" action="ppaction://hlinksldjump"/>
          </p:cNvPr>
          <p:cNvSpPr/>
          <p:nvPr/>
        </p:nvSpPr>
        <p:spPr>
          <a:xfrm>
            <a:off x="6803136" y="2523744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基础巩固</a:t>
            </a:r>
            <a:endParaRPr lang="en-US" sz="2400" dirty="0"/>
          </a:p>
        </p:txBody>
      </p:sp>
      <p:sp>
        <p:nvSpPr>
          <p:cNvPr id="9" name="MasterShapeName?linknodeid=96d268dc1&amp;color=RGB(0,96,96)">
            <a:hlinkClick r:id="rId7" action="ppaction://hlinksldjump"/>
          </p:cNvPr>
          <p:cNvSpPr/>
          <p:nvPr/>
        </p:nvSpPr>
        <p:spPr>
          <a:xfrm>
            <a:off x="6803136" y="3959352"/>
            <a:ext cx="2624328" cy="457200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基础巩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932688"/>
            <a:ext cx="548640" cy="5486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271016" y="92354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基础巩固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语篇提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32104"/>
            <a:ext cx="722376" cy="57607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32104"/>
            <a:ext cx="2990088" cy="576072"/>
          </a:xfrm>
          <a:prstGeom prst="rect">
            <a:avLst/>
          </a:prstGeom>
          <a:noFill/>
          <a:ln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itchFamily="34" charset="0"/>
                <a:ea typeface="微软雅黑" pitchFamily="34" charset="-122"/>
                <a:cs typeface="微软雅黑" pitchFamily="34" charset="-120"/>
              </a:rPr>
              <a:t>语篇提升-阅读理解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9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60_1#fcc307c49?sp=1&amp;pid=31bc81a9f&amp;color=0,55,96&amp;mp=1&amp;vtp=1&amp;bt=1&amp;bbb=1&amp;hb=1"/>
          <p:cNvSpPr/>
          <p:nvPr/>
        </p:nvSpPr>
        <p:spPr>
          <a:xfrm>
            <a:off x="502920" y="1508760"/>
            <a:ext cx="10570464" cy="11893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（recognise）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problem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solution.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remains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（importance）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incredible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that's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spirit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invention.</a:t>
            </a:r>
            <a:endParaRPr lang="en-US" altLang="zh-CN" dirty="0"/>
          </a:p>
        </p:txBody>
      </p:sp>
      <p:sp>
        <p:nvSpPr>
          <p:cNvPr id="3" name="QM_5_AN.61_1#fcc307c49.blank?pid=31bc81a9f&amp;color=0,55,96&amp;mp=1&amp;vpa=39&amp;vtp=1&amp;bbb=1"/>
          <p:cNvSpPr/>
          <p:nvPr/>
        </p:nvSpPr>
        <p:spPr>
          <a:xfrm>
            <a:off x="3804126" y="1465580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recognising</a:t>
            </a:r>
            <a:endParaRPr lang="en-US" altLang="zh-CN" dirty="0"/>
          </a:p>
        </p:txBody>
      </p:sp>
      <p:sp>
        <p:nvSpPr>
          <p:cNvPr id="4" name="QM_5_AN.62_1#fcc307c49.blank?pid=31bc81a9f&amp;color=0,55,96&amp;mp=1&amp;vpa=40&amp;vtp=1"/>
          <p:cNvSpPr/>
          <p:nvPr/>
        </p:nvSpPr>
        <p:spPr>
          <a:xfrm>
            <a:off x="9004775" y="147828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5" name="QM_5_AN.63_1#fcc307c49.blank?pid=31bc81a9f&amp;color=0,55,96&amp;mp=1&amp;vpa=41&amp;vtp=1&amp;bbb=1"/>
          <p:cNvSpPr/>
          <p:nvPr/>
        </p:nvSpPr>
        <p:spPr>
          <a:xfrm>
            <a:off x="2203926" y="1884680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endParaRPr lang="en-US" altLang="zh-CN" dirty="0"/>
          </a:p>
        </p:txBody>
      </p:sp>
      <p:sp>
        <p:nvSpPr>
          <p:cNvPr id="6" name="QB_6_BD.64_1#c8c3467b1?pid=fcc307c49&amp;color=0,55,96&amp;vtp=1&amp;bbb=1"/>
          <p:cNvSpPr/>
          <p:nvPr/>
        </p:nvSpPr>
        <p:spPr>
          <a:xfrm>
            <a:off x="502920" y="27470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7" name="QB_6_AN.65_1#c8c3467b1.blank?pid=fcc307c49&amp;color=0,55,96&amp;vpa=42&amp;vtp=1&amp;bbb=1"/>
          <p:cNvSpPr/>
          <p:nvPr/>
        </p:nvSpPr>
        <p:spPr>
          <a:xfrm>
            <a:off x="679926" y="2695638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endParaRPr lang="en-US" altLang="zh-CN" dirty="0"/>
          </a:p>
        </p:txBody>
      </p:sp>
      <p:sp>
        <p:nvSpPr>
          <p:cNvPr id="8" name="QB_6_AS.66_1#c8c3467b1?pid=fcc307c49&amp;color=0,55,96&amp;vtp=1&amp;bbb=1"/>
          <p:cNvSpPr/>
          <p:nvPr/>
        </p:nvSpPr>
        <p:spPr>
          <a:xfrm>
            <a:off x="502920" y="31528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设空处引导非限制性定语从句，在从句中作定语，应用whose引导。</a:t>
            </a:r>
            <a:endParaRPr lang="en-US" altLang="zh-CN" sz="1800" dirty="0"/>
          </a:p>
        </p:txBody>
      </p:sp>
      <p:sp>
        <p:nvSpPr>
          <p:cNvPr id="9" name="QB_6_BD.67_1#cec571e8b?pid=fcc307c49&amp;color=0,55,96&amp;vtp=1&amp;bbb=1"/>
          <p:cNvSpPr/>
          <p:nvPr/>
        </p:nvSpPr>
        <p:spPr>
          <a:xfrm>
            <a:off x="502920" y="35586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endParaRPr lang="en-US" altLang="zh-CN" sz="1800" dirty="0"/>
          </a:p>
        </p:txBody>
      </p:sp>
      <p:sp>
        <p:nvSpPr>
          <p:cNvPr id="10" name="QB_6_AN.68_1#cec571e8b.blank?pid=fcc307c49&amp;color=0,55,96&amp;vpa=43&amp;vtp=1&amp;bbb=1"/>
          <p:cNvSpPr/>
          <p:nvPr/>
        </p:nvSpPr>
        <p:spPr>
          <a:xfrm>
            <a:off x="692626" y="3507168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endParaRPr lang="en-US" altLang="zh-CN" dirty="0"/>
          </a:p>
        </p:txBody>
      </p:sp>
      <p:sp>
        <p:nvSpPr>
          <p:cNvPr id="11" name="QB_6_AS.69_1#cec571e8b?pid=fcc307c49&amp;color=0,55,96&amp;vtp=1&amp;bbb=1&amp;hb=1"/>
          <p:cNvSpPr/>
          <p:nvPr/>
        </p:nvSpPr>
        <p:spPr>
          <a:xfrm>
            <a:off x="502920" y="396938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此处是there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be句型，主语four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inventions为复数概念，be动词应用复数形式，结合时间状语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China可知，句子应用一般过去时。</a:t>
            </a:r>
            <a:endParaRPr lang="en-US" altLang="zh-CN" dirty="0"/>
          </a:p>
        </p:txBody>
      </p:sp>
      <p:sp>
        <p:nvSpPr>
          <p:cNvPr id="12" name="QB_6_BD.70_1#dd53ebfbd?pid=fcc307c49&amp;color=0,55,96&amp;vtp=1&amp;bbb=1"/>
          <p:cNvSpPr/>
          <p:nvPr/>
        </p:nvSpPr>
        <p:spPr>
          <a:xfrm>
            <a:off x="502920" y="478415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3" name="QB_6_AN.71_1#dd53ebfbd.blank?pid=fcc307c49&amp;color=0,55,96&amp;vpa=44&amp;vtp=1&amp;bbb=1"/>
          <p:cNvSpPr/>
          <p:nvPr/>
        </p:nvSpPr>
        <p:spPr>
          <a:xfrm>
            <a:off x="667226" y="4732718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</a:t>
            </a:r>
            <a:endParaRPr lang="en-US" altLang="zh-CN" dirty="0"/>
          </a:p>
        </p:txBody>
      </p:sp>
      <p:sp>
        <p:nvSpPr>
          <p:cNvPr id="14" name="QB_6_AS.72_1#dd53ebfbd?pid=fcc307c49&amp;color=0,55,96&amp;vtp=1&amp;bbb=1"/>
          <p:cNvSpPr/>
          <p:nvPr/>
        </p:nvSpPr>
        <p:spPr>
          <a:xfrm>
            <a:off x="502920" y="518991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根据空后的are可知，此处应用可数名词复数形式作主语。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  <p:bldP spid="13" grpId="0" build="p" animBg="1"/>
      <p:bldP spid="14" grpId="0" build="p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3_1#abdbdaf5b?pid=fcc307c4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74_1#abdbdaf5b.blank?pid=fcc307c49&amp;color=0,55,96&amp;vpa=45&amp;vtp=1&amp;bbb=1"/>
          <p:cNvSpPr/>
          <p:nvPr/>
        </p:nvSpPr>
        <p:spPr>
          <a:xfrm>
            <a:off x="679926" y="144462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</a:t>
            </a:r>
            <a:endParaRPr lang="en-US" altLang="zh-CN" dirty="0"/>
          </a:p>
        </p:txBody>
      </p:sp>
      <p:sp>
        <p:nvSpPr>
          <p:cNvPr id="4" name="QB_6_AS.75_1#abdbdaf5b?pid=fcc307c49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设空处作介词in的宾语，且其前有形容词virtual修饰，应用名词形式。</a:t>
            </a:r>
            <a:endParaRPr lang="en-US" altLang="zh-CN" sz="1800" dirty="0"/>
          </a:p>
        </p:txBody>
      </p:sp>
      <p:sp>
        <p:nvSpPr>
          <p:cNvPr id="5" name="QB_6_BD.76_1#0d87bfb64?pid=fcc307c49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6_AN.77_1#0d87bfb64.blank?pid=fcc307c49&amp;color=0,55,96&amp;vpa=46&amp;vtp=1&amp;bbb=1"/>
          <p:cNvSpPr/>
          <p:nvPr/>
        </p:nvSpPr>
        <p:spPr>
          <a:xfrm>
            <a:off x="641826" y="2262568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7" name="QB_6_AS.78_1#0d87bfb64?pid=fcc307c49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addition为固定短语，意为“此外”；设空处位于句首，首字母应大写。</a:t>
            </a:r>
            <a:endParaRPr lang="en-US" altLang="zh-CN" sz="1800" dirty="0"/>
          </a:p>
        </p:txBody>
      </p:sp>
      <p:sp>
        <p:nvSpPr>
          <p:cNvPr id="8" name="QB_6_BD.79_1#2a083b199?pid=fcc307c49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9" name="QB_6_AN.80_1#2a083b199.blank?pid=fcc307c49&amp;color=0,55,96&amp;vpa=47&amp;vtp=1&amp;bbb=1"/>
          <p:cNvSpPr/>
          <p:nvPr/>
        </p:nvSpPr>
        <p:spPr>
          <a:xfrm>
            <a:off x="692626" y="3074098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10" name="QB_6_AS.81_1#2a083b199?pid=fcc307c49&amp;color=0,55,96&amp;vtp=1&amp;bbb=1"/>
          <p:cNvSpPr/>
          <p:nvPr/>
        </p:nvSpPr>
        <p:spPr>
          <a:xfrm>
            <a:off x="502920" y="353129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medicine和environmental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science之间是并列关系，应用连词and连接。</a:t>
            </a:r>
            <a:endParaRPr lang="en-US" altLang="zh-CN" sz="1800" dirty="0"/>
          </a:p>
        </p:txBody>
      </p:sp>
      <p:sp>
        <p:nvSpPr>
          <p:cNvPr id="11" name="QB_6_BD.82_1#895cc9192?pid=fcc307c49&amp;color=0,55,96&amp;vtp=1&amp;bbb=1"/>
          <p:cNvSpPr/>
          <p:nvPr/>
        </p:nvSpPr>
        <p:spPr>
          <a:xfrm>
            <a:off x="502920" y="393706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2" name="QB_6_AN.83_1#895cc9192.blank?pid=fcc307c49&amp;color=0,55,96&amp;vpa=48&amp;vtp=1&amp;bbb=1"/>
          <p:cNvSpPr/>
          <p:nvPr/>
        </p:nvSpPr>
        <p:spPr>
          <a:xfrm>
            <a:off x="667226" y="3885628"/>
            <a:ext cx="1004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</a:t>
            </a:r>
            <a:endParaRPr lang="en-US" altLang="zh-CN" dirty="0"/>
          </a:p>
        </p:txBody>
      </p:sp>
      <p:sp>
        <p:nvSpPr>
          <p:cNvPr id="13" name="QB_6_AS.84_1#895cc9192?pid=fcc307c49&amp;color=0,55,96&amp;vtp=1&amp;bbb=1"/>
          <p:cNvSpPr/>
          <p:nvPr/>
        </p:nvSpPr>
        <p:spPr>
          <a:xfrm>
            <a:off x="502920" y="434282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分析句子可知，it是形式主语，此处应用动词不定式作真正的主语。</a:t>
            </a:r>
            <a:endParaRPr lang="en-US" altLang="zh-CN" sz="1800" dirty="0"/>
          </a:p>
        </p:txBody>
      </p:sp>
      <p:sp>
        <p:nvSpPr>
          <p:cNvPr id="14" name="QB_6_BD.85_1#249bbccc1?pid=fcc307c49&amp;color=0,55,96&amp;vtp=1&amp;bbb=1"/>
          <p:cNvSpPr/>
          <p:nvPr/>
        </p:nvSpPr>
        <p:spPr>
          <a:xfrm>
            <a:off x="502920" y="474859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8.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15" name="QB_6_AN.86_1#249bbccc1.blank?pid=fcc307c49&amp;color=0,55,96&amp;vpa=49&amp;vtp=1&amp;bbb=1"/>
          <p:cNvSpPr/>
          <p:nvPr/>
        </p:nvSpPr>
        <p:spPr>
          <a:xfrm>
            <a:off x="667226" y="4684458"/>
            <a:ext cx="1233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recognising</a:t>
            </a:r>
            <a:endParaRPr lang="en-US" altLang="zh-CN" dirty="0"/>
          </a:p>
        </p:txBody>
      </p:sp>
      <p:sp>
        <p:nvSpPr>
          <p:cNvPr id="16" name="QB_6_AS.87_1#249bbccc1?pid=fcc307c49&amp;color=0,55,96&amp;vtp=1&amp;bbb=1"/>
          <p:cNvSpPr/>
          <p:nvPr/>
        </p:nvSpPr>
        <p:spPr>
          <a:xfrm>
            <a:off x="502920" y="515435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设空处作介词with的宾语，应用动名词形式。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  <p:bldP spid="9" grpId="0" build="p" animBg="1"/>
      <p:bldP spid="10" grpId="0" build="p" animBg="1"/>
      <p:bldP spid="12" grpId="0" build="p" animBg="1"/>
      <p:bldP spid="13" grpId="0" build="p" animBg="1"/>
      <p:bldP spid="15" grpId="0" build="p" animBg="1"/>
      <p:bldP spid="16" grpId="0" build="p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8_1#43e9b453c?pid=fcc307c4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9.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89_1#43e9b453c.blank?pid=fcc307c49&amp;color=0,55,96&amp;vpa=50&amp;vtp=1"/>
          <p:cNvSpPr/>
          <p:nvPr/>
        </p:nvSpPr>
        <p:spPr>
          <a:xfrm>
            <a:off x="692626" y="1457325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B_6_AS.90_1#43e9b453c?pid=fcc307c49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solution在此处意为“解决办法”，是可数名词，此处表示泛指，应用不定冠词修饰，且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solution的发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音以辅音音素开头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，故填a。</a:t>
            </a:r>
            <a:endParaRPr lang="en-US" altLang="zh-CN" dirty="0"/>
          </a:p>
        </p:txBody>
      </p:sp>
      <p:sp>
        <p:nvSpPr>
          <p:cNvPr id="5" name="QB_6_BD.91_1#bd6cc0e34?pid=fcc307c49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10.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6" name="QB_6_AN.92_1#bd6cc0e34.blank?pid=fcc307c49&amp;color=0,55,96&amp;vpa=51&amp;vtp=1&amp;bbb=1"/>
          <p:cNvSpPr/>
          <p:nvPr/>
        </p:nvSpPr>
        <p:spPr>
          <a:xfrm>
            <a:off x="806926" y="2676588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endParaRPr lang="en-US" altLang="zh-CN" dirty="0"/>
          </a:p>
        </p:txBody>
      </p:sp>
      <p:sp>
        <p:nvSpPr>
          <p:cNvPr id="7" name="QB_6_AS.93_1#bd6cc0e34?pid=fcc307c49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remains在此处是连系动词，其后应用形容词作表语。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1#76133b9b5?pid=96d268dc1&amp;color=0,55,96&amp;vtp=1&amp;bt=1&amp;bbb=1&amp;hb=1"/>
          <p:cNvSpPr/>
          <p:nvPr/>
        </p:nvSpPr>
        <p:spPr>
          <a:xfrm>
            <a:off x="502920" y="1512000"/>
            <a:ext cx="10570464" cy="4812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itchFamily="34" charset="0"/>
                <a:ea typeface="仿宋" pitchFamily="34" charset="-122"/>
                <a:cs typeface="仿宋" pitchFamily="34" charset="-120"/>
              </a:rPr>
              <a:t>[浙江浙东北联盟2024高一期中]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Begus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linguist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California,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Berkeley.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chance,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summer,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observe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Caribbean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habitat.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marine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海洋的）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biologists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roboticists.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cryptographers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CETI.Project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CETI's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turning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decoding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trained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models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prairie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dogs,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dolphins,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naked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creatures.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before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picture,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scientists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vervet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monkeys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warning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leopards,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eagles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pythons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discovered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rumbles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chattered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squeaks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hearing.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groups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explored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communicated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dance.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4_BD.94_2#76133b9b5?pid=96d268dc1&amp;color=0,55,96&amp;mp=1&amp;vtp=1&amp;bt=1&amp;bbb=1&amp;hb=1"/>
          <p:cNvSpPr/>
          <p:nvPr/>
        </p:nvSpPr>
        <p:spPr>
          <a:xfrm>
            <a:off x="502920" y="1508760"/>
            <a:ext cx="10570464" cy="37039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“It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measure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things,”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Karen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Bakker.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notes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Perhaps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futuristic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translates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versa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反之亦然）.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“AI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point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animals,”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Bakker.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What's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interesting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creatures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other.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locations.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avoid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prevent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killed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illegal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hunters.</a:t>
            </a:r>
            <a:endParaRPr lang="en-US" altLang="zh-CN" dirty="0"/>
          </a:p>
        </p:txBody>
      </p:sp>
      <p:sp>
        <p:nvSpPr>
          <p:cNvPr id="3" name="QM_4_EX.95_1#76133b9b5?pid=96d268dc1&amp;color=0,55,96&amp;vtp=1&amp;bbb=1&amp;hb=1"/>
          <p:cNvSpPr/>
          <p:nvPr/>
        </p:nvSpPr>
        <p:spPr>
          <a:xfrm>
            <a:off x="502920" y="521589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【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语篇导读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主要介绍了一个叫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CETI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的项目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该项目旨在通过人工智能分析动物之间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的对话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楷体" pitchFamily="34" charset="-122"/>
                <a:cs typeface="Times New Roman" pitchFamily="34" charset="-120"/>
              </a:rPr>
              <a:t>从而更好地保护动物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96_1#88306609e?pid=76133b9b5&amp;color=0,55,96&amp;vtp=1&amp;bt=1&amp;bbb=1"/>
          <p:cNvSpPr/>
          <p:nvPr/>
        </p:nvSpPr>
        <p:spPr>
          <a:xfrm>
            <a:off x="502920" y="150876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CETI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aimed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97_1#88306609e.bracket?pid=76133b9b5&amp;color=0,55,96&amp;vpa=52&amp;vtp=1"/>
          <p:cNvSpPr/>
          <p:nvPr/>
        </p:nvSpPr>
        <p:spPr>
          <a:xfrm>
            <a:off x="4045426" y="1496187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5_BD.98_1#88306609e.choices?pid=76133b9b5&amp;color=0,55,96&amp;vtp=1&amp;bbb=1"/>
          <p:cNvSpPr/>
          <p:nvPr/>
        </p:nvSpPr>
        <p:spPr>
          <a:xfrm>
            <a:off x="502920" y="1897888"/>
            <a:ext cx="10570464" cy="15608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A.Applying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.Improving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conditions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.Preventing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marine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extinction.</a:t>
            </a:r>
            <a:endParaRPr lang="en-US" altLang="zh-CN" sz="1800" dirty="0"/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.Analysing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whales.</a:t>
            </a:r>
            <a:endParaRPr lang="en-US" altLang="zh-CN" sz="1800" dirty="0"/>
          </a:p>
        </p:txBody>
      </p:sp>
      <p:sp>
        <p:nvSpPr>
          <p:cNvPr id="5" name="QC_5_AS.99_1#88306609e?pid=76133b9b5&amp;color=0,55,96&amp;vtp=1&amp;bbb=1&amp;hb=1"/>
          <p:cNvSpPr/>
          <p:nvPr/>
        </p:nvSpPr>
        <p:spPr>
          <a:xfrm>
            <a:off x="502920" y="3498088"/>
            <a:ext cx="10570464" cy="11671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细节理解题。根据第一段中的“All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sperm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saying.They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CETI.”可知，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CETI项目的目的是分析抹香鲸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之间的对话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C_5_BD.100_1#cd6c5ab84?pid=76133b9b5&amp;color=0,55,96&amp;vtp=1&amp;bbb=1"/>
          <p:cNvSpPr/>
          <p:nvPr/>
        </p:nvSpPr>
        <p:spPr>
          <a:xfrm>
            <a:off x="502920" y="470300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2.How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second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developed?(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5_AN.101_1#cd6c5ab84.bracket?pid=76133b9b5&amp;color=0,55,96&amp;vpa=53&amp;vtp=1"/>
          <p:cNvSpPr/>
          <p:nvPr/>
        </p:nvSpPr>
        <p:spPr>
          <a:xfrm>
            <a:off x="4896326" y="4690427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endParaRPr lang="en-US" altLang="zh-CN" dirty="0"/>
          </a:p>
        </p:txBody>
      </p:sp>
      <p:sp>
        <p:nvSpPr>
          <p:cNvPr id="8" name="QC_5_BD.102_1#cd6c5ab84.choices?pid=76133b9b5&amp;color=0,55,96&amp;vtp=1&amp;bbb=1"/>
          <p:cNvSpPr/>
          <p:nvPr/>
        </p:nvSpPr>
        <p:spPr>
          <a:xfrm>
            <a:off x="502920" y="5098415"/>
            <a:ext cx="10570464" cy="7480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>
              <a:lnSpc>
                <a:spcPts val="3200"/>
              </a:lnSpc>
              <a:tabLst>
                <a:tab pos="5393182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giving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examples.</a:t>
            </a:r>
            <a:endParaRPr lang="en-US" altLang="zh-CN" sz="1800" dirty="0"/>
          </a:p>
          <a:p>
            <a:pPr>
              <a:lnSpc>
                <a:spcPts val="3000"/>
              </a:lnSpc>
              <a:tabLst>
                <a:tab pos="5393182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comparisons.</a:t>
            </a:r>
            <a:r>
              <a:rPr lang="en-US" altLang="zh-CN" sz="1800" b="0" i="0" spc="-1030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analysing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causes.</a:t>
            </a:r>
            <a:endParaRPr lang="en-US" altLang="zh-CN" sz="1800" dirty="0"/>
          </a:p>
        </p:txBody>
      </p:sp>
      <p:sp>
        <p:nvSpPr>
          <p:cNvPr id="9" name="QC_5_AS.103_1#cd6c5ab84?pid=76133b9b5&amp;color=0,55,96&amp;vtp=1&amp;bbb=1"/>
          <p:cNvSpPr/>
          <p:nvPr/>
        </p:nvSpPr>
        <p:spPr>
          <a:xfrm>
            <a:off x="502920" y="5892990"/>
            <a:ext cx="10570464" cy="34163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细节理解题。根据第二段内容可知，第二段主要是通过举例展开的。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  <p:bldP spid="7" grpId="0" build="p" animBg="1"/>
      <p:bldP spid="9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4_1#ea7053966?pid=76133b9b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true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Karen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Bakker?(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05_1#ea7053966.bracket?pid=76133b9b5&amp;color=0,55,96&amp;vpa=54&amp;vtp=1"/>
          <p:cNvSpPr/>
          <p:nvPr/>
        </p:nvSpPr>
        <p:spPr>
          <a:xfrm>
            <a:off x="55313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06_1#ea7053966.choices?pid=76133b9b5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A.Animal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time-consuming.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.Animals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already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talk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eventually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assist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animals.</a:t>
            </a:r>
            <a:endParaRPr lang="en-US" altLang="zh-CN" sz="1800" dirty="0"/>
          </a:p>
        </p:txBody>
      </p:sp>
      <p:sp>
        <p:nvSpPr>
          <p:cNvPr id="5" name="QC_5_AS.107_1#ea7053966?pid=76133b9b5&amp;color=0,55,96&amp;vtp=1&amp;bbb=1&amp;hb=1"/>
          <p:cNvSpPr/>
          <p:nvPr/>
        </p:nvSpPr>
        <p:spPr>
          <a:xfrm>
            <a:off x="502920" y="3564255"/>
            <a:ext cx="10570464" cy="16114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细节理解题。根据倒数第二段中的“AI,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notes,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speed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type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research.Perhaps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we'll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futuristic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translates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sounds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language,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versa.”可知，人们正在研究使用人工智能来理解动物的对话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，在将来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有可能实现该目标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，即目前“我们”还不能做到运用人工智能理解动物的对话。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5_BD.108_1#41e0a41c2?pid=76133b9b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4.Which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title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text?(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5_AN.109_1#41e0a41c2.bracket?pid=76133b9b5&amp;color=0,55,96&amp;vpa=55&amp;vtp=1"/>
          <p:cNvSpPr/>
          <p:nvPr/>
        </p:nvSpPr>
        <p:spPr>
          <a:xfrm>
            <a:off x="4413726" y="1495425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5_BD.110_1#41e0a41c2.choices?pid=76133b9b5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A.AI: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Human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Future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.AI: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Beneficial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Earth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.AI: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Tool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.AI: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Fierce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Major-country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Competition</a:t>
            </a:r>
            <a:endParaRPr lang="en-US" altLang="zh-CN" sz="1800" dirty="0"/>
          </a:p>
        </p:txBody>
      </p:sp>
      <p:sp>
        <p:nvSpPr>
          <p:cNvPr id="5" name="QC_5_AS.111_1#41e0a41c2?pid=76133b9b5&amp;color=0,55,96&amp;vtp=1&amp;bbb=1&amp;hb=1"/>
          <p:cNvSpPr/>
          <p:nvPr/>
        </p:nvSpPr>
        <p:spPr>
          <a:xfrm>
            <a:off x="502920" y="3564255"/>
            <a:ext cx="10570464" cy="20305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主旨大意题。根据文章大意以及最后一段中的“We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listen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animals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protection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argues.For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system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record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locations.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avoid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hitting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whales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boats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prevent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elephants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killed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illegal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hunters.”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可知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，文章主要讲的是一个叫CETI的项目旨在通过人工智能分析动物之间的对话，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从而更好地保护动物。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由此可知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，C项“人工智能：一个了解和保护动物的工具”最适合作本文的标题。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5" grpId="0" build="p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4231d359a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3</a:t>
            </a:r>
            <a:endParaRPr lang="en-US" altLang="zh-CN" sz="5400" dirty="0"/>
          </a:p>
        </p:txBody>
      </p:sp>
      <p:sp>
        <p:nvSpPr>
          <p:cNvPr id="3" name="C_1_BD#4231d359a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The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world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of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science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aa74c4e9a.fixed?pid=4231d359a&amp;color=61,88,159&amp;vtp=1&amp;bbb=1"/>
          <p:cNvSpPr/>
          <p:nvPr/>
        </p:nvSpPr>
        <p:spPr>
          <a:xfrm>
            <a:off x="758952" y="2642616"/>
            <a:ext cx="3163824" cy="1371600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ctr">
              <a:lnSpc>
                <a:spcPts val="5000"/>
              </a:lnSpc>
            </a:pP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Period</a:t>
            </a:r>
            <a:r>
              <a:rPr lang="en-US" altLang="zh-CN" sz="40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40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Ⅰ</a:t>
            </a:r>
            <a:endParaRPr lang="en-US" altLang="zh-CN" sz="4000" dirty="0"/>
          </a:p>
        </p:txBody>
      </p:sp>
      <p:sp>
        <p:nvSpPr>
          <p:cNvPr id="3" name="C_2_BD#aa74c4e9a.fixed?pid=4231d359a&amp;color=61,88,159&amp;vtp=1&amp;bbb=1&amp;hb=1"/>
          <p:cNvSpPr/>
          <p:nvPr/>
        </p:nvSpPr>
        <p:spPr>
          <a:xfrm>
            <a:off x="4608576" y="2542032"/>
            <a:ext cx="7470648" cy="1755648"/>
          </a:xfrm>
          <a:prstGeom prst="rect">
            <a:avLst/>
          </a:prstGeom>
          <a:noFill/>
          <a:ln/>
        </p:spPr>
        <p:txBody>
          <a:bodyPr wrap="none" lIns="0" tIns="0" rIns="0" bIns="0" rtlCol="0" anchor="ctr"/>
          <a:lstStyle/>
          <a:p>
            <a:pPr algn="l">
              <a:lnSpc>
                <a:spcPts val="65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Starting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out</a:t>
            </a:r>
            <a:r>
              <a:rPr lang="en-US" altLang="zh-CN" sz="5400" b="1" i="0" dirty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&amp;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6700"/>
              </a:lnSpc>
            </a:pPr>
            <a:r>
              <a:rPr lang="en-US" altLang="zh-CN" sz="5400" b="1" i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Understanding</a:t>
            </a:r>
            <a:r>
              <a:rPr lang="en-US" altLang="zh-CN" sz="5400" b="1" i="0">
                <a:solidFill>
                  <a:srgbClr val="3D589F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itchFamily="34" charset="0"/>
                <a:ea typeface="印品黑体" pitchFamily="34" charset="-122"/>
                <a:cs typeface="Times New Roman" pitchFamily="34" charset="-120"/>
              </a:rPr>
              <a:t>ideas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57f4494fb?pid=2e46cf1a0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一、根据提示拼写单词。</a:t>
            </a:r>
            <a:endParaRPr lang="en-US" altLang="zh-CN" sz="2200" dirty="0"/>
          </a:p>
        </p:txBody>
      </p:sp>
      <p:sp>
        <p:nvSpPr>
          <p:cNvPr id="3" name="QB_5_BD.1_1#cda3d7c1b?pid=57f4494fb&amp;color=0,55,96&amp;vtp=1&amp;bbb=1"/>
          <p:cNvSpPr/>
          <p:nvPr/>
        </p:nvSpPr>
        <p:spPr>
          <a:xfrm>
            <a:off x="502920" y="2008625"/>
            <a:ext cx="10570464" cy="20275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.P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（按）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restart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computer.</a:t>
            </a: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practised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days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until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could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（射击）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straight.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3.Those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homeless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（渴望）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home.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4.You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need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（灵活的）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imaginative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approach.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pitchFamily="2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5.Only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cancer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cells,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fact,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_______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（有能力的）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dividing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forever.</a:t>
            </a:r>
            <a:endParaRPr lang="en-US" altLang="zh-CN" sz="1800" dirty="0"/>
          </a:p>
        </p:txBody>
      </p:sp>
      <p:sp>
        <p:nvSpPr>
          <p:cNvPr id="4" name="QB_5_AN.2_1#cda3d7c1b.blank?pid=57f4494fb&amp;color=0,55,96&amp;vpa=1&amp;vtp=1&amp;bbb=1"/>
          <p:cNvSpPr/>
          <p:nvPr/>
        </p:nvSpPr>
        <p:spPr>
          <a:xfrm>
            <a:off x="806926" y="1978145"/>
            <a:ext cx="522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ress</a:t>
            </a:r>
            <a:endParaRPr lang="en-US" altLang="zh-CN" dirty="0"/>
          </a:p>
        </p:txBody>
      </p:sp>
      <p:sp>
        <p:nvSpPr>
          <p:cNvPr id="6" name="QB_5_AN.4_1#cda3d7c1b.blank?pid=57f4494fb&amp;color=0,55,96&amp;vpa=2&amp;vtp=1&amp;bbb=1"/>
          <p:cNvSpPr/>
          <p:nvPr/>
        </p:nvSpPr>
        <p:spPr>
          <a:xfrm>
            <a:off x="4629626" y="2397245"/>
            <a:ext cx="573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hoot</a:t>
            </a:r>
            <a:endParaRPr lang="en-US" altLang="zh-CN" dirty="0"/>
          </a:p>
        </p:txBody>
      </p:sp>
      <p:sp>
        <p:nvSpPr>
          <p:cNvPr id="8" name="QB_5_AN.6_1#cda3d7c1b.blank?pid=57f4494fb&amp;color=0,55,96&amp;vpa=3&amp;vtp=1&amp;bbb=1"/>
          <p:cNvSpPr/>
          <p:nvPr/>
        </p:nvSpPr>
        <p:spPr>
          <a:xfrm>
            <a:off x="4794726" y="2816345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esire</a:t>
            </a:r>
            <a:endParaRPr lang="en-US" altLang="zh-CN" dirty="0"/>
          </a:p>
        </p:txBody>
      </p:sp>
      <p:sp>
        <p:nvSpPr>
          <p:cNvPr id="10" name="QB_5_AN.8_1#cda3d7c1b.blank?pid=57f4494fb&amp;color=0,55,96&amp;vpa=4&amp;vtp=1&amp;bbb=1"/>
          <p:cNvSpPr/>
          <p:nvPr/>
        </p:nvSpPr>
        <p:spPr>
          <a:xfrm>
            <a:off x="2968466" y="3235445"/>
            <a:ext cx="788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lexible</a:t>
            </a:r>
            <a:endParaRPr lang="en-US" altLang="zh-CN" dirty="0"/>
          </a:p>
        </p:txBody>
      </p:sp>
      <p:sp>
        <p:nvSpPr>
          <p:cNvPr id="12" name="QB_5_AN.10_1#cda3d7c1b.blank?pid=57f4494fb&amp;color=0,55,96&amp;vpa=5&amp;vtp=1&amp;bbb=1"/>
          <p:cNvSpPr/>
          <p:nvPr/>
        </p:nvSpPr>
        <p:spPr>
          <a:xfrm>
            <a:off x="3842226" y="3620890"/>
            <a:ext cx="763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apable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6" grpId="0" build="p" animBg="1"/>
      <p:bldP spid="8" grpId="0" build="p" animBg="1"/>
      <p:bldP spid="10" grpId="0" build="p" animBg="1"/>
      <p:bldP spid="12" grpId="0" build="p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d0fcea872?pid=2e46cf1a0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二、单句语法填空。</a:t>
            </a:r>
            <a:endParaRPr lang="en-US" altLang="zh-CN" sz="2200" dirty="0"/>
          </a:p>
        </p:txBody>
      </p:sp>
      <p:sp>
        <p:nvSpPr>
          <p:cNvPr id="3" name="QB_5_BD.11_1#a9cc89a1d?pid=d0fcea872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relieve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（press）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proper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relax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ourselves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away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from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bad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effects.</a:t>
            </a:r>
            <a:endParaRPr lang="en-US" altLang="zh-CN" dirty="0"/>
          </a:p>
        </p:txBody>
      </p:sp>
      <p:sp>
        <p:nvSpPr>
          <p:cNvPr id="4" name="QB_5_AN.12_1#a9cc89a1d.blank?pid=d0fcea872&amp;color=0,55,96&amp;vpa=6&amp;vtp=1&amp;bbb=1"/>
          <p:cNvSpPr/>
          <p:nvPr/>
        </p:nvSpPr>
        <p:spPr>
          <a:xfrm>
            <a:off x="2953226" y="1965445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pressure</a:t>
            </a:r>
            <a:endParaRPr lang="en-US" altLang="zh-CN" dirty="0"/>
          </a:p>
        </p:txBody>
      </p:sp>
      <p:sp>
        <p:nvSpPr>
          <p:cNvPr id="5" name="QB_5_AS.13_1#a9cc89a1d?pid=d0fcea872&amp;color=0,55,96&amp;vtp=1&amp;bbb=1"/>
          <p:cNvSpPr/>
          <p:nvPr/>
        </p:nvSpPr>
        <p:spPr>
          <a:xfrm>
            <a:off x="502920" y="282454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句意为：只要我们以适当的方法缓解压力，我们就可以让自己放松，并且远离它的不良影响。</a:t>
            </a:r>
            <a:endParaRPr lang="en-US" altLang="zh-CN" sz="1800" dirty="0"/>
          </a:p>
        </p:txBody>
      </p:sp>
      <p:sp>
        <p:nvSpPr>
          <p:cNvPr id="6" name="QB_5_BD.14_1#9d6e57b0f?pid=d0fcea872&amp;color=0,55,96&amp;vtp=1&amp;bbb=1"/>
          <p:cNvSpPr/>
          <p:nvPr/>
        </p:nvSpPr>
        <p:spPr>
          <a:xfrm>
            <a:off x="502920" y="3230308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boys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shot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balloons.</a:t>
            </a:r>
            <a:endParaRPr lang="en-US" altLang="zh-CN" sz="1800" dirty="0"/>
          </a:p>
        </p:txBody>
      </p:sp>
      <p:sp>
        <p:nvSpPr>
          <p:cNvPr id="7" name="QB_5_AN.15_1#9d6e57b0f.blank?pid=d0fcea872&amp;color=0,55,96&amp;vpa=7&amp;vtp=1&amp;bbb=1"/>
          <p:cNvSpPr/>
          <p:nvPr/>
        </p:nvSpPr>
        <p:spPr>
          <a:xfrm>
            <a:off x="2165826" y="3178873"/>
            <a:ext cx="3317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endParaRPr lang="en-US" altLang="zh-CN" dirty="0"/>
          </a:p>
        </p:txBody>
      </p:sp>
      <p:sp>
        <p:nvSpPr>
          <p:cNvPr id="8" name="QB_5_AS.16_1#9d6e57b0f?pid=d0fcea872&amp;color=0,55,96&amp;vtp=1&amp;bbb=1"/>
          <p:cNvSpPr/>
          <p:nvPr/>
        </p:nvSpPr>
        <p:spPr>
          <a:xfrm>
            <a:off x="502920" y="363607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shoot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18" charset="0"/>
                <a:ea typeface="微软雅黑" pitchFamily="34" charset="-122"/>
                <a:cs typeface="Times New Roman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为固定搭配，意为“向</a:t>
            </a:r>
            <a:r>
              <a:rPr lang="en-US" altLang="zh-CN" sz="1800" b="0" i="0" dirty="0">
                <a:solidFill>
                  <a:srgbClr val="003760"/>
                </a:solidFill>
                <a:latin typeface="SimSun" panose="02010600030101010101" pitchFamily="2" charset="-122"/>
                <a:ea typeface="微软雅黑" pitchFamily="34" charset="-122"/>
                <a:cs typeface="Times New Roman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射击”。</a:t>
            </a:r>
            <a:endParaRPr lang="en-US" altLang="zh-CN" sz="1800" dirty="0"/>
          </a:p>
        </p:txBody>
      </p:sp>
      <p:sp>
        <p:nvSpPr>
          <p:cNvPr id="9" name="QB_5_BD.17_1#59aa0f235?pid=d0fcea872&amp;color=0,55,96&amp;vtp=1&amp;bbb=1&amp;hb=1"/>
          <p:cNvSpPr/>
          <p:nvPr/>
        </p:nvSpPr>
        <p:spPr>
          <a:xfrm>
            <a:off x="502920" y="40468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3.If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wish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（learn）,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him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understand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ability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gain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sense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achievement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learning.</a:t>
            </a:r>
            <a:endParaRPr lang="en-US" altLang="zh-CN" dirty="0"/>
          </a:p>
        </p:txBody>
      </p:sp>
      <p:sp>
        <p:nvSpPr>
          <p:cNvPr id="10" name="QB_5_AN.18_1#59aa0f235.blank?pid=d0fcea872&amp;color=0,55,96&amp;vpa=8&amp;vtp=1&amp;bbb=1"/>
          <p:cNvSpPr/>
          <p:nvPr/>
        </p:nvSpPr>
        <p:spPr>
          <a:xfrm>
            <a:off x="5429726" y="4016375"/>
            <a:ext cx="9159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</a:t>
            </a:r>
            <a:endParaRPr lang="en-US" altLang="zh-CN" dirty="0"/>
          </a:p>
        </p:txBody>
      </p:sp>
      <p:sp>
        <p:nvSpPr>
          <p:cNvPr id="11" name="QB_5_AS.19_1#59aa0f235?pid=d0fcea872&amp;color=0,55,96&amp;vtp=1&amp;bbb=1"/>
          <p:cNvSpPr/>
          <p:nvPr/>
        </p:nvSpPr>
        <p:spPr>
          <a:xfrm>
            <a:off x="502920" y="48616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desire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sth为固定搭配，意为“对做某事的渴望”。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10" grpId="0" build="p" animBg="1"/>
      <p:bldP spid="11" grpId="0" build="p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20_1#b8fc0bb2f?pid=d0fcea872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（shoot）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Zealand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year.</a:t>
            </a:r>
            <a:endParaRPr lang="en-US" altLang="zh-CN" sz="1800" dirty="0"/>
          </a:p>
        </p:txBody>
      </p:sp>
      <p:sp>
        <p:nvSpPr>
          <p:cNvPr id="3" name="QB_5_AN.21_1#b8fc0bb2f.blank?pid=d0fcea872&amp;color=0,55,96&amp;vpa=9&amp;vtp=1&amp;bbb=1"/>
          <p:cNvSpPr/>
          <p:nvPr/>
        </p:nvSpPr>
        <p:spPr>
          <a:xfrm>
            <a:off x="1810226" y="1457325"/>
            <a:ext cx="10175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was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shot</a:t>
            </a:r>
            <a:endParaRPr lang="en-US" altLang="zh-CN" dirty="0"/>
          </a:p>
        </p:txBody>
      </p:sp>
      <p:sp>
        <p:nvSpPr>
          <p:cNvPr id="4" name="QB_5_AS.22_1#b8fc0bb2f?pid=d0fcea872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设空处在句中作谓语，句子主语The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movie和shoot之间是被动关系，应用被动语态；由last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year可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，句子应用一般过去时；The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movie为单数概念，谓语应用第三人称单数形式。</a:t>
            </a:r>
            <a:endParaRPr lang="en-US" altLang="zh-CN" dirty="0"/>
          </a:p>
        </p:txBody>
      </p:sp>
      <p:sp>
        <p:nvSpPr>
          <p:cNvPr id="5" name="QB_5_BD.23_1#796fe4cf3?pid=d0fcea872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curiously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（press）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noses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against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window.</a:t>
            </a:r>
            <a:endParaRPr lang="en-US" altLang="zh-CN" sz="1800" dirty="0"/>
          </a:p>
        </p:txBody>
      </p:sp>
      <p:sp>
        <p:nvSpPr>
          <p:cNvPr id="6" name="QB_5_AN.24_1#796fe4cf3.blank?pid=d0fcea872&amp;color=0,55,96&amp;vpa=10&amp;vtp=1&amp;bbb=1"/>
          <p:cNvSpPr/>
          <p:nvPr/>
        </p:nvSpPr>
        <p:spPr>
          <a:xfrm>
            <a:off x="4125817" y="2663888"/>
            <a:ext cx="928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pressing</a:t>
            </a:r>
            <a:endParaRPr lang="en-US" altLang="zh-CN" dirty="0"/>
          </a:p>
        </p:txBody>
      </p:sp>
      <p:sp>
        <p:nvSpPr>
          <p:cNvPr id="7" name="QB_5_AS.25_1#796fe4cf3?pid=d0fcea872&amp;color=0,55,96&amp;vtp=1&amp;bbb=1&amp;hb=1"/>
          <p:cNvSpPr/>
          <p:nvPr/>
        </p:nvSpPr>
        <p:spPr>
          <a:xfrm>
            <a:off x="502920" y="313880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句子已有谓语动词looked，且谓语动词与设空处之间无连词连接，故设空处应用非谓语形式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；press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和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children之间是逻辑上的主动关系，应用现在分词形式。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4" grpId="0" build="p" animBg="1"/>
      <p:bldP spid="6" grpId="0" build="p" animBg="1"/>
      <p:bldP spid="7" grpId="0" build="p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28971ec99?pid=2e46cf1a0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三、完成句子。</a:t>
            </a:r>
            <a:endParaRPr lang="en-US" altLang="zh-CN" sz="2200" dirty="0"/>
          </a:p>
        </p:txBody>
      </p:sp>
      <p:sp>
        <p:nvSpPr>
          <p:cNvPr id="3" name="QB_5_BD.26_1#c340dee31?sp=1&amp;pid=28971ec99&amp;color=0,55,96&amp;vtp=1&amp;bb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1.此外，该小组还做了一次单独的实验。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separate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experiment.</a:t>
            </a:r>
            <a:endParaRPr lang="en-US" altLang="zh-CN" sz="1800" dirty="0"/>
          </a:p>
        </p:txBody>
      </p:sp>
      <p:sp>
        <p:nvSpPr>
          <p:cNvPr id="4" name="QB_5_AN.27_1#c340dee31.blank?pid=28971ec99&amp;color=0,55,96&amp;vpa=11&amp;vtp=1&amp;bbb=1"/>
          <p:cNvSpPr/>
          <p:nvPr/>
        </p:nvSpPr>
        <p:spPr>
          <a:xfrm>
            <a:off x="470376" y="237629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5" name="QB_5_AN.28_1#c340dee31.blank?pid=28971ec99&amp;color=0,55,96&amp;vpa=12&amp;vtp=1&amp;bbb=1"/>
          <p:cNvSpPr/>
          <p:nvPr/>
        </p:nvSpPr>
        <p:spPr>
          <a:xfrm>
            <a:off x="940276" y="2376290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endParaRPr lang="en-US" altLang="zh-CN" dirty="0"/>
          </a:p>
        </p:txBody>
      </p:sp>
      <p:sp>
        <p:nvSpPr>
          <p:cNvPr id="6" name="QB_5_BD.29_1#1f965fa09?sp=1&amp;pid=28971ec99&amp;color=0,55,96&amp;vtp=1&amp;bbb=1"/>
          <p:cNvSpPr/>
          <p:nvPr/>
        </p:nvSpPr>
        <p:spPr>
          <a:xfrm>
            <a:off x="502920" y="282956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2.除了教授实用的技能外，他的课程还促进团队合作、鼓励自我价值。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lessons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promote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teamwork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encourage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self-worth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teaching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practical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skills.</a:t>
            </a:r>
            <a:endParaRPr lang="en-US" altLang="zh-CN" sz="1800" dirty="0"/>
          </a:p>
        </p:txBody>
      </p:sp>
      <p:sp>
        <p:nvSpPr>
          <p:cNvPr id="7" name="QB_5_AN.30_1#1f965fa09.blank?pid=28971ec99&amp;color=0,55,96&amp;vpa=13&amp;vtp=1&amp;bbb=1"/>
          <p:cNvSpPr/>
          <p:nvPr/>
        </p:nvSpPr>
        <p:spPr>
          <a:xfrm>
            <a:off x="6204426" y="31972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8" name="QB_5_AN.31_1#1f965fa09.blank?pid=28971ec99&amp;color=0,55,96&amp;vpa=14&amp;vtp=1&amp;bbb=1"/>
          <p:cNvSpPr/>
          <p:nvPr/>
        </p:nvSpPr>
        <p:spPr>
          <a:xfrm>
            <a:off x="6661625" y="3197224"/>
            <a:ext cx="915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</a:t>
            </a:r>
            <a:endParaRPr lang="en-US" altLang="zh-CN" dirty="0"/>
          </a:p>
        </p:txBody>
      </p:sp>
      <p:sp>
        <p:nvSpPr>
          <p:cNvPr id="9" name="QB_5_AN.32_1#1f965fa09.blank?pid=28971ec99&amp;color=0,55,96&amp;vpa=15&amp;vtp=1&amp;bbb=1"/>
          <p:cNvSpPr/>
          <p:nvPr/>
        </p:nvSpPr>
        <p:spPr>
          <a:xfrm>
            <a:off x="7690325" y="3197224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0" name="QB_5_BD.33_1#9ceb9f219?sp=1&amp;pid=28971ec99&amp;color=0,55,96&amp;vtp=1&amp;bbb=1"/>
          <p:cNvSpPr/>
          <p:nvPr/>
        </p:nvSpPr>
        <p:spPr>
          <a:xfrm>
            <a:off x="502920" y="364934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3.春天临近了，我强烈建议你去游览一下这座山。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ith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spring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approaching,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strongly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suggested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mountain.</a:t>
            </a:r>
            <a:endParaRPr lang="en-US" altLang="zh-CN" sz="1800" dirty="0"/>
          </a:p>
        </p:txBody>
      </p:sp>
      <p:sp>
        <p:nvSpPr>
          <p:cNvPr id="11" name="QB_5_AN.34_1#9ceb9f219.blank?pid=28971ec99&amp;color=0,55,96&amp;vpa=16&amp;vtp=1&amp;bbb=1"/>
          <p:cNvSpPr/>
          <p:nvPr/>
        </p:nvSpPr>
        <p:spPr>
          <a:xfrm>
            <a:off x="6030182" y="4017010"/>
            <a:ext cx="776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should</a:t>
            </a:r>
            <a:endParaRPr lang="en-US" altLang="zh-CN" dirty="0"/>
          </a:p>
        </p:txBody>
      </p:sp>
      <p:sp>
        <p:nvSpPr>
          <p:cNvPr id="12" name="QB_5_AN.35_1#9ceb9f219.blank?pid=28971ec99&amp;color=0,55,96&amp;vpa=17&amp;vtp=1&amp;bbb=1"/>
          <p:cNvSpPr/>
          <p:nvPr/>
        </p:nvSpPr>
        <p:spPr>
          <a:xfrm>
            <a:off x="6969982" y="4004310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pay</a:t>
            </a:r>
            <a:endParaRPr lang="en-US" altLang="zh-CN" dirty="0"/>
          </a:p>
        </p:txBody>
      </p:sp>
      <p:sp>
        <p:nvSpPr>
          <p:cNvPr id="13" name="QB_5_AN.36_1#9ceb9f219.blank?pid=28971ec99&amp;color=0,55,96&amp;vpa=18&amp;vtp=1"/>
          <p:cNvSpPr/>
          <p:nvPr/>
        </p:nvSpPr>
        <p:spPr>
          <a:xfrm>
            <a:off x="7655782" y="4017010"/>
            <a:ext cx="2682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endParaRPr lang="en-US" altLang="zh-CN" dirty="0"/>
          </a:p>
        </p:txBody>
      </p:sp>
      <p:sp>
        <p:nvSpPr>
          <p:cNvPr id="14" name="QB_5_AN.37_1#9ceb9f219.blank?pid=28971ec99&amp;color=0,55,96&amp;vpa=19&amp;vtp=1&amp;bbb=1"/>
          <p:cNvSpPr/>
          <p:nvPr/>
        </p:nvSpPr>
        <p:spPr>
          <a:xfrm>
            <a:off x="8074882" y="4017010"/>
            <a:ext cx="560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visit</a:t>
            </a:r>
            <a:endParaRPr lang="en-US" altLang="zh-CN" dirty="0"/>
          </a:p>
        </p:txBody>
      </p:sp>
      <p:sp>
        <p:nvSpPr>
          <p:cNvPr id="15" name="QB_5_AN.38_1#9ceb9f219.blank?pid=28971ec99&amp;color=0,55,96&amp;vpa=20&amp;vtp=1&amp;bbb=1"/>
          <p:cNvSpPr/>
          <p:nvPr/>
        </p:nvSpPr>
        <p:spPr>
          <a:xfrm>
            <a:off x="8760682" y="4017010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16" name="QB_5_BD.39_1#abcb59278?sp=1&amp;pid=28971ec99&amp;color=0,55,96&amp;vtp=1&amp;bbb=1"/>
          <p:cNvSpPr/>
          <p:nvPr/>
        </p:nvSpPr>
        <p:spPr>
          <a:xfrm>
            <a:off x="502920" y="4469130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4.我觉得旅行的时候有必要买一张地图。（it作形式宾语）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map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travelling.</a:t>
            </a:r>
            <a:endParaRPr lang="en-US" altLang="zh-CN" sz="1800" dirty="0"/>
          </a:p>
        </p:txBody>
      </p:sp>
      <p:sp>
        <p:nvSpPr>
          <p:cNvPr id="17" name="QB_5_AN.40_1#abcb59278.blank?pid=28971ec99&amp;color=0,55,96&amp;vpa=21&amp;vtp=1&amp;bbb=1"/>
          <p:cNvSpPr/>
          <p:nvPr/>
        </p:nvSpPr>
        <p:spPr>
          <a:xfrm>
            <a:off x="711676" y="4836795"/>
            <a:ext cx="1068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find/think</a:t>
            </a:r>
            <a:endParaRPr lang="en-US" altLang="zh-CN" dirty="0"/>
          </a:p>
        </p:txBody>
      </p:sp>
      <p:sp>
        <p:nvSpPr>
          <p:cNvPr id="18" name="QB_5_AN.41_1#abcb59278.blank?pid=28971ec99&amp;color=0,55,96&amp;vpa=22&amp;vtp=1&amp;bbb=1"/>
          <p:cNvSpPr/>
          <p:nvPr/>
        </p:nvSpPr>
        <p:spPr>
          <a:xfrm>
            <a:off x="1956276" y="4836795"/>
            <a:ext cx="293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</a:t>
            </a:r>
            <a:endParaRPr lang="en-US" altLang="zh-CN" dirty="0"/>
          </a:p>
        </p:txBody>
      </p:sp>
      <p:sp>
        <p:nvSpPr>
          <p:cNvPr id="19" name="QB_5_AN.42_1#abcb59278.blank?pid=28971ec99&amp;color=0,55,96&amp;vpa=23&amp;vtp=1&amp;bbb=1"/>
          <p:cNvSpPr/>
          <p:nvPr/>
        </p:nvSpPr>
        <p:spPr>
          <a:xfrm>
            <a:off x="2426176" y="4824095"/>
            <a:ext cx="10556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necessary</a:t>
            </a:r>
            <a:endParaRPr lang="en-US" altLang="zh-CN" dirty="0"/>
          </a:p>
        </p:txBody>
      </p:sp>
      <p:sp>
        <p:nvSpPr>
          <p:cNvPr id="20" name="QB_5_AN.43_1#abcb59278.blank?pid=28971ec99&amp;color=0,55,96&amp;vpa=24&amp;vtp=1&amp;bbb=1"/>
          <p:cNvSpPr/>
          <p:nvPr/>
        </p:nvSpPr>
        <p:spPr>
          <a:xfrm>
            <a:off x="3645376" y="4836795"/>
            <a:ext cx="344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endParaRPr lang="en-US" altLang="zh-CN" dirty="0"/>
          </a:p>
        </p:txBody>
      </p:sp>
      <p:sp>
        <p:nvSpPr>
          <p:cNvPr id="21" name="QB_5_AN.44_1#abcb59278.blank?pid=28971ec99&amp;color=0,55,96&amp;vpa=25&amp;vtp=1&amp;bbb=1"/>
          <p:cNvSpPr/>
          <p:nvPr/>
        </p:nvSpPr>
        <p:spPr>
          <a:xfrm>
            <a:off x="4127976" y="4824095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buy</a:t>
            </a:r>
            <a:endParaRPr lang="en-US" altLang="zh-CN" dirty="0"/>
          </a:p>
        </p:txBody>
      </p:sp>
      <p:sp>
        <p:nvSpPr>
          <p:cNvPr id="22" name="QB_5_BD.45_1#21ec7b4af?sp=1&amp;pid=28971ec99&amp;color=0,55,96&amp;vtp=1&amp;bbb=1"/>
          <p:cNvSpPr/>
          <p:nvPr/>
        </p:nvSpPr>
        <p:spPr>
          <a:xfrm>
            <a:off x="502920" y="528891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5.我学到的是没有什么比健康更重要。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nothing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health.</a:t>
            </a:r>
            <a:endParaRPr lang="en-US" altLang="zh-CN" sz="1800" dirty="0"/>
          </a:p>
        </p:txBody>
      </p:sp>
      <p:sp>
        <p:nvSpPr>
          <p:cNvPr id="23" name="QB_5_AN.46_1#21ec7b4af.blank?pid=28971ec99&amp;color=0,55,96&amp;vpa=26&amp;vtp=1&amp;bbb=1"/>
          <p:cNvSpPr/>
          <p:nvPr/>
        </p:nvSpPr>
        <p:spPr>
          <a:xfrm>
            <a:off x="495776" y="5656580"/>
            <a:ext cx="6619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endParaRPr lang="en-US" altLang="zh-CN" dirty="0"/>
          </a:p>
        </p:txBody>
      </p:sp>
      <p:sp>
        <p:nvSpPr>
          <p:cNvPr id="24" name="QB_5_AN.47_1#21ec7b4af.blank?pid=28971ec99&amp;color=0,55,96&amp;vpa=27&amp;vtp=1"/>
          <p:cNvSpPr/>
          <p:nvPr/>
        </p:nvSpPr>
        <p:spPr>
          <a:xfrm>
            <a:off x="1270476" y="5656580"/>
            <a:ext cx="242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</a:t>
            </a:r>
            <a:endParaRPr lang="en-US" altLang="zh-CN" dirty="0"/>
          </a:p>
        </p:txBody>
      </p:sp>
      <p:sp>
        <p:nvSpPr>
          <p:cNvPr id="25" name="QB_5_AN.48_1#21ec7b4af.blank?pid=28971ec99&amp;color=0,55,96&amp;vpa=28&amp;vtp=1&amp;bbb=1"/>
          <p:cNvSpPr/>
          <p:nvPr/>
        </p:nvSpPr>
        <p:spPr>
          <a:xfrm>
            <a:off x="1664176" y="5656580"/>
            <a:ext cx="5984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endParaRPr lang="en-US" altLang="zh-CN" dirty="0"/>
          </a:p>
        </p:txBody>
      </p:sp>
      <p:sp>
        <p:nvSpPr>
          <p:cNvPr id="26" name="QB_5_AN.49_1#21ec7b4af.blank?pid=28971ec99&amp;color=0,55,96&amp;vpa=29&amp;vtp=1&amp;bbb=1"/>
          <p:cNvSpPr/>
          <p:nvPr/>
        </p:nvSpPr>
        <p:spPr>
          <a:xfrm>
            <a:off x="2426176" y="5656580"/>
            <a:ext cx="6873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learnt</a:t>
            </a:r>
            <a:endParaRPr lang="en-US" altLang="zh-CN" dirty="0"/>
          </a:p>
        </p:txBody>
      </p:sp>
      <p:sp>
        <p:nvSpPr>
          <p:cNvPr id="27" name="QB_5_AN.50_1#21ec7b4af.blank?pid=28971ec99&amp;color=0,55,96&amp;vpa=30&amp;vtp=1&amp;bbb=1"/>
          <p:cNvSpPr/>
          <p:nvPr/>
        </p:nvSpPr>
        <p:spPr>
          <a:xfrm>
            <a:off x="3238976" y="5656580"/>
            <a:ext cx="3190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endParaRPr lang="en-US" altLang="zh-CN" dirty="0"/>
          </a:p>
        </p:txBody>
      </p:sp>
      <p:sp>
        <p:nvSpPr>
          <p:cNvPr id="28" name="QB_5_AN.51_1#21ec7b4af.blank?pid=28971ec99&amp;color=0,55,96&amp;vpa=31&amp;vtp=1&amp;bbb=1"/>
          <p:cNvSpPr/>
          <p:nvPr/>
        </p:nvSpPr>
        <p:spPr>
          <a:xfrm>
            <a:off x="3708876" y="5656580"/>
            <a:ext cx="5095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that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2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2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1" fill="hold">
                      <p:stCondLst>
                        <p:cond delay="indefinite"/>
                      </p:stCondLst>
                      <p:childTnLst>
                        <p:par>
                          <p:cTn id="132" fill="hold">
                            <p:stCondLst>
                              <p:cond delay="0"/>
                            </p:stCondLst>
                            <p:childTnLst>
                              <p:par>
                                <p:cTn id="1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2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500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9" fill="hold">
                      <p:stCondLst>
                        <p:cond delay="indefinite"/>
                      </p:stCondLst>
                      <p:childTnLst>
                        <p:par>
                          <p:cTn id="140" fill="hold">
                            <p:stCondLst>
                              <p:cond delay="0"/>
                            </p:stCondLst>
                            <p:childTnLst>
                              <p:par>
                                <p:cTn id="1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2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500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2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4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5" fill="hold">
                      <p:stCondLst>
                        <p:cond delay="indefinite"/>
                      </p:stCondLst>
                      <p:childTnLst>
                        <p:par>
                          <p:cTn id="156" fill="hold">
                            <p:stCondLst>
                              <p:cond delay="0"/>
                            </p:stCondLst>
                            <p:childTnLst>
                              <p:par>
                                <p:cTn id="1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2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3" fill="hold">
                      <p:stCondLst>
                        <p:cond delay="indefinite"/>
                      </p:stCondLst>
                      <p:childTnLst>
                        <p:par>
                          <p:cTn id="164" fill="hold">
                            <p:stCondLst>
                              <p:cond delay="0"/>
                            </p:stCondLst>
                            <p:childTnLst>
                              <p:par>
                                <p:cTn id="16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0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  <p:bldP spid="5" grpId="0" build="p" animBg="1"/>
      <p:bldP spid="7" grpId="0" build="p" animBg="1"/>
      <p:bldP spid="8" grpId="0" build="p" animBg="1"/>
      <p:bldP spid="9" grpId="0" build="p" animBg="1"/>
      <p:bldP spid="11" grpId="0" build="p" animBg="1"/>
      <p:bldP spid="12" grpId="0" build="p" animBg="1"/>
      <p:bldP spid="13" grpId="0" build="p" animBg="1"/>
      <p:bldP spid="14" grpId="0" build="p" animBg="1"/>
      <p:bldP spid="15" grpId="0" build="p" animBg="1"/>
      <p:bldP spid="17" grpId="0" build="p" animBg="1"/>
      <p:bldP spid="18" grpId="0" build="p" animBg="1"/>
      <p:bldP spid="19" grpId="0" build="p" animBg="1"/>
      <p:bldP spid="20" grpId="0" build="p" animBg="1"/>
      <p:bldP spid="21" grpId="0" build="p" animBg="1"/>
      <p:bldP spid="23" grpId="0" build="p" animBg="1"/>
      <p:bldP spid="24" grpId="0" build="p" animBg="1"/>
      <p:bldP spid="25" grpId="0" build="p" animBg="1"/>
      <p:bldP spid="26" grpId="0" build="p" animBg="1"/>
      <p:bldP spid="27" grpId="0" build="p" animBg="1"/>
      <p:bldP spid="28" grpId="0" build="p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lide 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31bc81a9f?pid=2e46cf1a0&amp;color=0,55,96&amp;vtp=1&amp;bt=1&amp;bbb=1"/>
          <p:cNvSpPr/>
          <p:nvPr/>
        </p:nvSpPr>
        <p:spPr>
          <a:xfrm>
            <a:off x="502920" y="1508760"/>
            <a:ext cx="10570464" cy="849376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四、课文语法填空。</a:t>
            </a:r>
            <a:endParaRPr lang="en-US" altLang="zh-CN" sz="2200" dirty="0"/>
          </a:p>
        </p:txBody>
      </p:sp>
      <p:sp>
        <p:nvSpPr>
          <p:cNvPr id="3" name="QM_5_BD.52_1#fcc307c49?sp=1&amp;pid=31bc81a9f&amp;color=0,55,96&amp;vtp=1&amp;bbb=1&amp;hb=1"/>
          <p:cNvSpPr/>
          <p:nvPr/>
        </p:nvSpPr>
        <p:spPr>
          <a:xfrm>
            <a:off x="502920" y="2008625"/>
            <a:ext cx="10570464" cy="7702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Dr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Richard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Fairhurst,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1.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book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1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published,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interviewed.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following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tells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us.</a:t>
            </a:r>
            <a:endParaRPr lang="en-US" altLang="zh-CN" dirty="0"/>
          </a:p>
        </p:txBody>
      </p:sp>
      <p:sp>
        <p:nvSpPr>
          <p:cNvPr id="4" name="QM_5_BD.52_2#fcc307c49?sp=1&amp;pid=31bc81a9f&amp;color=0,55,96&amp;vtp=1&amp;bbb=1&amp;hb=1"/>
          <p:cNvSpPr/>
          <p:nvPr/>
        </p:nvSpPr>
        <p:spPr>
          <a:xfrm>
            <a:off x="502920" y="2829560"/>
            <a:ext cx="10570464" cy="32848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golden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throughout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history.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Ancient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China,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2.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（be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four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inventions: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gunpowder,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papermaking,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compass.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changed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forever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now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age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technology,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tech-based.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example,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virtual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4.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（real）,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wearable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tech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flexible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battery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made.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5.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addition,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advances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medicine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6.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environmental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science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thanks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increasing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computer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power.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3D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printers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been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used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replacement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hearts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bone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parts.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What's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more,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possible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7.</a:t>
            </a:r>
            <a:r>
              <a:rPr lang="en-US" altLang="zh-CN" sz="180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（create）</a:t>
            </a:r>
            <a:r>
              <a:rPr lang="en-US" altLang="zh-CN" sz="1800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intelligent</a:t>
            </a:r>
            <a:r>
              <a:rPr lang="en-US" altLang="zh-CN" b="0" i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walking</a:t>
            </a:r>
            <a:r>
              <a:rPr lang="en-US" altLang="zh-CN" b="0" i="0" dirty="0">
                <a:solidFill>
                  <a:srgbClr val="00376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house.</a:t>
            </a:r>
            <a:endParaRPr lang="en-US" altLang="zh-CN" dirty="0"/>
          </a:p>
        </p:txBody>
      </p:sp>
      <p:sp>
        <p:nvSpPr>
          <p:cNvPr id="5" name="QM_5_AN.53_1#fcc307c49.blank?pid=31bc81a9f&amp;color=0,55,96&amp;vpa=32&amp;vtp=1&amp;bbb=1"/>
          <p:cNvSpPr/>
          <p:nvPr/>
        </p:nvSpPr>
        <p:spPr>
          <a:xfrm>
            <a:off x="3327876" y="1978145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whose</a:t>
            </a:r>
            <a:endParaRPr lang="en-US" altLang="zh-CN" dirty="0"/>
          </a:p>
        </p:txBody>
      </p:sp>
      <p:sp>
        <p:nvSpPr>
          <p:cNvPr id="6" name="QM_5_AN.54_1#fcc307c49.blank?pid=31bc81a9f&amp;color=0,55,96&amp;vpa=33&amp;vtp=1&amp;bbb=1"/>
          <p:cNvSpPr/>
          <p:nvPr/>
        </p:nvSpPr>
        <p:spPr>
          <a:xfrm>
            <a:off x="9770967" y="2799080"/>
            <a:ext cx="611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were</a:t>
            </a:r>
            <a:endParaRPr lang="en-US" altLang="zh-CN" dirty="0"/>
          </a:p>
        </p:txBody>
      </p:sp>
      <p:sp>
        <p:nvSpPr>
          <p:cNvPr id="7" name="QM_5_AN.55_1#fcc307c49.blank?pid=31bc81a9f&amp;color=0,55,96&amp;vpa=34&amp;vtp=1&amp;bbb=1"/>
          <p:cNvSpPr/>
          <p:nvPr/>
        </p:nvSpPr>
        <p:spPr>
          <a:xfrm>
            <a:off x="9053417" y="3637280"/>
            <a:ext cx="1119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inventions</a:t>
            </a:r>
            <a:endParaRPr lang="en-US" altLang="zh-CN" dirty="0"/>
          </a:p>
        </p:txBody>
      </p:sp>
      <p:sp>
        <p:nvSpPr>
          <p:cNvPr id="8" name="QM_5_AN.56_1#fcc307c49.blank?pid=31bc81a9f&amp;color=0,55,96&amp;vpa=35&amp;vtp=1&amp;bbb=1"/>
          <p:cNvSpPr/>
          <p:nvPr/>
        </p:nvSpPr>
        <p:spPr>
          <a:xfrm>
            <a:off x="6991825" y="4043680"/>
            <a:ext cx="750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reality</a:t>
            </a:r>
            <a:endParaRPr lang="en-US" altLang="zh-CN" dirty="0"/>
          </a:p>
        </p:txBody>
      </p:sp>
      <p:sp>
        <p:nvSpPr>
          <p:cNvPr id="9" name="QM_5_AN.57_1#fcc307c49.blank?pid=31bc81a9f&amp;color=0,55,96&amp;vpa=36&amp;vtp=1&amp;bbb=1"/>
          <p:cNvSpPr/>
          <p:nvPr/>
        </p:nvSpPr>
        <p:spPr>
          <a:xfrm>
            <a:off x="3848576" y="4475480"/>
            <a:ext cx="3571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In</a:t>
            </a:r>
            <a:endParaRPr lang="en-US" altLang="zh-CN" dirty="0"/>
          </a:p>
        </p:txBody>
      </p:sp>
      <p:sp>
        <p:nvSpPr>
          <p:cNvPr id="10" name="QM_5_AN.58_1#fcc307c49.blank?pid=31bc81a9f&amp;color=0,55,96&amp;vpa=37&amp;vtp=1&amp;bbb=1"/>
          <p:cNvSpPr/>
          <p:nvPr/>
        </p:nvSpPr>
        <p:spPr>
          <a:xfrm>
            <a:off x="10350975" y="4475480"/>
            <a:ext cx="496888" cy="354140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11" name="QM_5_AN.59_1#fcc307c49.blank?pid=31bc81a9f&amp;color=0,55,96&amp;vpa=38&amp;vtp=1&amp;bbb=1"/>
          <p:cNvSpPr/>
          <p:nvPr/>
        </p:nvSpPr>
        <p:spPr>
          <a:xfrm>
            <a:off x="8230075" y="5313680"/>
            <a:ext cx="1004888" cy="351155"/>
          </a:xfrm>
          <a:prstGeom prst="rect">
            <a:avLst/>
          </a:prstGeom>
          <a:noFill/>
          <a:ln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SimSun" pitchFamily="34" charset="0"/>
                <a:ea typeface="SimSun" pitchFamily="34" charset="-122"/>
                <a:cs typeface="SimSun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itchFamily="34" charset="0"/>
                <a:ea typeface="微软雅黑" pitchFamily="34" charset="-122"/>
                <a:cs typeface="Times New Roman" pitchFamily="34" charset="-120"/>
              </a:rPr>
              <a:t>create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 animBg="1"/>
      <p:bldP spid="6" grpId="0" build="p" animBg="1"/>
      <p:bldP spid="7" grpId="0" build="p" animBg="1"/>
      <p:bldP spid="8" grpId="0" build="p" animBg="1"/>
      <p:bldP spid="9" grpId="0" build="p" animBg="1"/>
      <p:bldP spid="10" grpId="0" build="p" animBg="1"/>
      <p:bldP spid="11" grpId="0" build="p" animBg="1"/>
    </p:bldLst>
  </p:timing>
</p:sld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1588</Words>
  <Application>Microsoft Office PowerPoint</Application>
  <PresentationFormat>宽屏</PresentationFormat>
  <Paragraphs>199</Paragraphs>
  <Slides>17</Slides>
  <Notes>17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17</vt:i4>
      </vt:variant>
    </vt:vector>
  </HeadingPairs>
  <TitlesOfParts>
    <vt:vector size="26" baseType="lpstr">
      <vt:lpstr>Arial (正文)</vt:lpstr>
      <vt:lpstr>仿宋</vt:lpstr>
      <vt:lpstr>SimSun</vt:lpstr>
      <vt:lpstr>微软雅黑</vt:lpstr>
      <vt:lpstr>印品黑体</vt:lpstr>
      <vt:lpstr>Arial</vt:lpstr>
      <vt:lpstr>Calibri</vt:lpstr>
      <vt:lpstr>Times New Roman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subject/>
  <dc:creator/>
  <cp:keywords/>
  <dc:description/>
  <cp:lastModifiedBy>Administrator</cp:lastModifiedBy>
  <cp:revision>2</cp:revision>
  <dcterms:created xsi:type="dcterms:W3CDTF">2024-10-09T03:38:34Z</dcterms:created>
  <dcterms:modified xsi:type="dcterms:W3CDTF">2024-10-09T03:41:23Z</dcterms:modified>
  <cp:category/>
  <cp:contentStatus/>
</cp:coreProperties>
</file>